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0"/>
  </p:notesMasterIdLst>
  <p:sldIdLst>
    <p:sldId id="256" r:id="rId2"/>
    <p:sldId id="280" r:id="rId3"/>
    <p:sldId id="258" r:id="rId4"/>
    <p:sldId id="291" r:id="rId5"/>
    <p:sldId id="299" r:id="rId6"/>
    <p:sldId id="290" r:id="rId7"/>
    <p:sldId id="292" r:id="rId8"/>
    <p:sldId id="293" r:id="rId9"/>
    <p:sldId id="288" r:id="rId10"/>
    <p:sldId id="296" r:id="rId11"/>
    <p:sldId id="297" r:id="rId12"/>
    <p:sldId id="298" r:id="rId13"/>
    <p:sldId id="283" r:id="rId14"/>
    <p:sldId id="284" r:id="rId15"/>
    <p:sldId id="300" r:id="rId16"/>
    <p:sldId id="285" r:id="rId17"/>
    <p:sldId id="286" r:id="rId18"/>
    <p:sldId id="281" r:id="rId19"/>
    <p:sldId id="301" r:id="rId20"/>
    <p:sldId id="302" r:id="rId21"/>
    <p:sldId id="294" r:id="rId22"/>
    <p:sldId id="303" r:id="rId23"/>
    <p:sldId id="304" r:id="rId24"/>
    <p:sldId id="305" r:id="rId25"/>
    <p:sldId id="269" r:id="rId26"/>
    <p:sldId id="274" r:id="rId27"/>
    <p:sldId id="279" r:id="rId28"/>
    <p:sldId id="270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28" autoAdjust="0"/>
    <p:restoredTop sz="94656" autoAdjust="0"/>
  </p:normalViewPr>
  <p:slideViewPr>
    <p:cSldViewPr snapToGrid="0">
      <p:cViewPr varScale="1">
        <p:scale>
          <a:sx n="75" d="100"/>
          <a:sy n="75" d="100"/>
        </p:scale>
        <p:origin x="4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AA4C87-6083-4339-A33E-CF0476796262}" type="datetimeFigureOut">
              <a:rPr lang="cs-CZ" smtClean="0"/>
              <a:t>13.06.2024</a:t>
            </a:fld>
            <a:endParaRPr lang="cs-CZ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8F8CB-DF53-473A-A36C-9D6AB1CBDDFB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7251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cs-CZ" dirty="0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8F8CB-DF53-473A-A36C-9D6AB1CBDDFB}" type="slidenum">
              <a:rPr lang="cs-CZ" smtClean="0"/>
              <a:t>21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6025888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633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80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283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079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2193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679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1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003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45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584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13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705C0E46-CA50-4724-ABA6-582CB08A0602}" type="datetimeFigureOut">
              <a:rPr lang="en-US" smtClean="0"/>
              <a:t>6/13/2024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238EA06A-FAF9-4F9A-A25A-4F4FF349A03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0504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DF57B-1FE9-3611-67BD-A96DC9883E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Laboratorní</a:t>
            </a:r>
            <a:r>
              <a:rPr lang="en-US" dirty="0"/>
              <a:t> </a:t>
            </a:r>
            <a:r>
              <a:rPr lang="en-US" dirty="0" err="1"/>
              <a:t>TestBed</a:t>
            </a:r>
            <a:r>
              <a:rPr lang="en-US" dirty="0"/>
              <a:t> </a:t>
            </a:r>
            <a:r>
              <a:rPr lang="en-US" dirty="0" err="1"/>
              <a:t>fyzické</a:t>
            </a:r>
            <a:r>
              <a:rPr lang="en-US" dirty="0"/>
              <a:t> </a:t>
            </a:r>
            <a:r>
              <a:rPr lang="en-US" dirty="0" err="1"/>
              <a:t>vrstvy</a:t>
            </a:r>
            <a:r>
              <a:rPr lang="en-US" dirty="0"/>
              <a:t> V2X </a:t>
            </a:r>
            <a:r>
              <a:rPr lang="en-US" dirty="0" err="1"/>
              <a:t>komunikačního</a:t>
            </a:r>
            <a:r>
              <a:rPr lang="en-US" dirty="0"/>
              <a:t> </a:t>
            </a:r>
            <a:r>
              <a:rPr lang="cs-CZ" dirty="0"/>
              <a:t>systému</a:t>
            </a:r>
            <a:r>
              <a:rPr lang="en-US" dirty="0"/>
              <a:t> v </a:t>
            </a:r>
            <a:r>
              <a:rPr lang="en-US" dirty="0" err="1"/>
              <a:t>pásmu</a:t>
            </a:r>
            <a:r>
              <a:rPr lang="en-US" dirty="0"/>
              <a:t> 5.9GHz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3E36E9-5936-7191-A9CE-EFD7370AFA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Kimmer</a:t>
            </a:r>
          </a:p>
        </p:txBody>
      </p:sp>
    </p:spTree>
    <p:extLst>
      <p:ext uri="{BB962C8B-B14F-4D97-AF65-F5344CB8AC3E}">
        <p14:creationId xmlns:p14="http://schemas.microsoft.com/office/powerpoint/2010/main" val="861117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87C6611F-BA30-10F7-1AAC-2A66CC1AE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5" name="Zástupný obsah 4" descr="Obsah obrázku text, diagram, snímek obrazovky, Paralelní&#10;&#10;Popis byl vytvořen automaticky">
            <a:extLst>
              <a:ext uri="{FF2B5EF4-FFF2-40B4-BE49-F238E27FC236}">
                <a16:creationId xmlns:a16="http://schemas.microsoft.com/office/drawing/2014/main" id="{7AB498A1-E82E-B25B-53FD-5D57BA3553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3447"/>
            <a:ext cx="12192000" cy="6457950"/>
          </a:xfrm>
        </p:spPr>
      </p:pic>
    </p:spTree>
    <p:extLst>
      <p:ext uri="{BB962C8B-B14F-4D97-AF65-F5344CB8AC3E}">
        <p14:creationId xmlns:p14="http://schemas.microsoft.com/office/powerpoint/2010/main" val="122063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586421-2561-6B22-0860-56B4ACEA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5" name="Zástupný obsah 4" descr="Obsah obrázku text, snímek obrazovky, diagram, Paralelní&#10;&#10;Popis byl vytvořen automaticky">
            <a:extLst>
              <a:ext uri="{FF2B5EF4-FFF2-40B4-BE49-F238E27FC236}">
                <a16:creationId xmlns:a16="http://schemas.microsoft.com/office/drawing/2014/main" id="{571F796E-CD50-5C7F-9DA2-453AAD7189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025"/>
            <a:ext cx="12192000" cy="6457950"/>
          </a:xfrm>
        </p:spPr>
      </p:pic>
    </p:spTree>
    <p:extLst>
      <p:ext uri="{BB962C8B-B14F-4D97-AF65-F5344CB8AC3E}">
        <p14:creationId xmlns:p14="http://schemas.microsoft.com/office/powerpoint/2010/main" val="197620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586421-2561-6B22-0860-56B4ACEA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5" name="Zástupný obsah 4" descr="Obsah obrázku text, snímek obrazovky, Paralelní, diagram&#10;&#10;Popis byl vytvořen automaticky">
            <a:extLst>
              <a:ext uri="{FF2B5EF4-FFF2-40B4-BE49-F238E27FC236}">
                <a16:creationId xmlns:a16="http://schemas.microsoft.com/office/drawing/2014/main" id="{7A3E3265-07DB-3BB0-9F55-8F54B20B01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849"/>
            <a:ext cx="12203070" cy="6470169"/>
          </a:xfrm>
        </p:spPr>
      </p:pic>
    </p:spTree>
    <p:extLst>
      <p:ext uri="{BB962C8B-B14F-4D97-AF65-F5344CB8AC3E}">
        <p14:creationId xmlns:p14="http://schemas.microsoft.com/office/powerpoint/2010/main" val="28806922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050C1C-C06B-AEB6-C9F0-934A5BEA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</a:t>
            </a:r>
            <a:r>
              <a:rPr lang="cs-CZ" dirty="0" err="1"/>
              <a:t>ázka</a:t>
            </a:r>
            <a:endParaRPr lang="cs-CZ" dirty="0"/>
          </a:p>
        </p:txBody>
      </p:sp>
      <p:pic>
        <p:nvPicPr>
          <p:cNvPr id="5" name="Zástupný obsah 4" descr="Obsah obrázku text, interiér, Osobní počítač, počítač&#10;&#10;Popis byl vytvořen automaticky">
            <a:extLst>
              <a:ext uri="{FF2B5EF4-FFF2-40B4-BE49-F238E27FC236}">
                <a16:creationId xmlns:a16="http://schemas.microsoft.com/office/drawing/2014/main" id="{0689E92F-F9FB-8D5D-3C3C-B6A636B07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56" y="1737360"/>
            <a:ext cx="8181687" cy="4606290"/>
          </a:xfrm>
        </p:spPr>
      </p:pic>
    </p:spTree>
    <p:extLst>
      <p:ext uri="{BB962C8B-B14F-4D97-AF65-F5344CB8AC3E}">
        <p14:creationId xmlns:p14="http://schemas.microsoft.com/office/powerpoint/2010/main" val="1437072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050C1C-C06B-AEB6-C9F0-934A5BEA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</a:t>
            </a:r>
            <a:r>
              <a:rPr lang="cs-CZ" dirty="0" err="1"/>
              <a:t>ázka</a:t>
            </a:r>
            <a:r>
              <a:rPr lang="en-US" dirty="0"/>
              <a:t> – </a:t>
            </a:r>
            <a:r>
              <a:rPr lang="cs-CZ" dirty="0"/>
              <a:t>GUI </a:t>
            </a:r>
            <a:r>
              <a:rPr lang="en-US" dirty="0" err="1"/>
              <a:t>vys</a:t>
            </a:r>
            <a:r>
              <a:rPr lang="cs-CZ" dirty="0" err="1"/>
              <a:t>ílač</a:t>
            </a:r>
            <a:endParaRPr lang="cs-CZ" dirty="0"/>
          </a:p>
        </p:txBody>
      </p:sp>
      <p:pic>
        <p:nvPicPr>
          <p:cNvPr id="7" name="Zástupný obsah 6" descr="Obsah obrázku text, elektronika, snímek obrazovky, displej&#10;&#10;Popis byl vytvořen automaticky">
            <a:extLst>
              <a:ext uri="{FF2B5EF4-FFF2-40B4-BE49-F238E27FC236}">
                <a16:creationId xmlns:a16="http://schemas.microsoft.com/office/drawing/2014/main" id="{CA31BDCA-FDAF-7679-2743-EFED383EBE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7163" y="1737360"/>
            <a:ext cx="5737673" cy="4579924"/>
          </a:xfrm>
        </p:spPr>
      </p:pic>
    </p:spTree>
    <p:extLst>
      <p:ext uri="{BB962C8B-B14F-4D97-AF65-F5344CB8AC3E}">
        <p14:creationId xmlns:p14="http://schemas.microsoft.com/office/powerpoint/2010/main" val="1828830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050C1C-C06B-AEB6-C9F0-934A5BEA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</a:t>
            </a:r>
            <a:r>
              <a:rPr lang="cs-CZ" dirty="0" err="1"/>
              <a:t>ázka</a:t>
            </a:r>
            <a:endParaRPr lang="cs-CZ" dirty="0"/>
          </a:p>
        </p:txBody>
      </p:sp>
      <p:pic>
        <p:nvPicPr>
          <p:cNvPr id="5" name="Zástupný obsah 4" descr="Obsah obrázku text, interiér, Osobní počítač, počítač&#10;&#10;Popis byl vytvořen automaticky">
            <a:extLst>
              <a:ext uri="{FF2B5EF4-FFF2-40B4-BE49-F238E27FC236}">
                <a16:creationId xmlns:a16="http://schemas.microsoft.com/office/drawing/2014/main" id="{0689E92F-F9FB-8D5D-3C3C-B6A636B07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5156" y="1737360"/>
            <a:ext cx="8181687" cy="4606290"/>
          </a:xfrm>
        </p:spPr>
      </p:pic>
    </p:spTree>
    <p:extLst>
      <p:ext uri="{BB962C8B-B14F-4D97-AF65-F5344CB8AC3E}">
        <p14:creationId xmlns:p14="http://schemas.microsoft.com/office/powerpoint/2010/main" val="3347522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050C1C-C06B-AEB6-C9F0-934A5BEA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</a:t>
            </a:r>
            <a:r>
              <a:rPr lang="cs-CZ" dirty="0" err="1"/>
              <a:t>ázka</a:t>
            </a:r>
            <a:r>
              <a:rPr lang="cs-CZ" dirty="0"/>
              <a:t> – GUI přijímač</a:t>
            </a:r>
          </a:p>
        </p:txBody>
      </p:sp>
      <p:pic>
        <p:nvPicPr>
          <p:cNvPr id="5" name="Zástupný obsah 4" descr="Obsah obrázku text, snímek obrazovky, software, diagram&#10;&#10;Popis byl vytvořen automaticky">
            <a:extLst>
              <a:ext uri="{FF2B5EF4-FFF2-40B4-BE49-F238E27FC236}">
                <a16:creationId xmlns:a16="http://schemas.microsoft.com/office/drawing/2014/main" id="{6E769ACE-0EA5-ADD5-E5BE-4714DCA00F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" y="1737360"/>
            <a:ext cx="6699031" cy="4615720"/>
          </a:xfrm>
        </p:spPr>
      </p:pic>
      <p:pic>
        <p:nvPicPr>
          <p:cNvPr id="7" name="Obrázek 6" descr="Obsah obrázku text, snímek obrazovky, software, displej&#10;&#10;Popis byl vytvořen automaticky">
            <a:extLst>
              <a:ext uri="{FF2B5EF4-FFF2-40B4-BE49-F238E27FC236}">
                <a16:creationId xmlns:a16="http://schemas.microsoft.com/office/drawing/2014/main" id="{B502B8E4-1917-B269-3CDB-295A27BCBC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6633" y="1737360"/>
            <a:ext cx="6684407" cy="4615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687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050C1C-C06B-AEB6-C9F0-934A5BEA5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</a:t>
            </a:r>
            <a:r>
              <a:rPr lang="cs-CZ" dirty="0" err="1"/>
              <a:t>ázka</a:t>
            </a:r>
            <a:r>
              <a:rPr lang="cs-CZ" dirty="0"/>
              <a:t> – GUI přijímač</a:t>
            </a:r>
          </a:p>
        </p:txBody>
      </p:sp>
      <p:pic>
        <p:nvPicPr>
          <p:cNvPr id="9" name="Zástupný obsah 8" descr="Obsah obrázku text, elektronika, snímek obrazovky, displej&#10;&#10;Popis byl vytvořen automaticky">
            <a:extLst>
              <a:ext uri="{FF2B5EF4-FFF2-40B4-BE49-F238E27FC236}">
                <a16:creationId xmlns:a16="http://schemas.microsoft.com/office/drawing/2014/main" id="{E8E061C2-A221-EECB-0261-982D9FA5F5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009" y="1737360"/>
            <a:ext cx="6679981" cy="4602594"/>
          </a:xfrm>
        </p:spPr>
      </p:pic>
    </p:spTree>
    <p:extLst>
      <p:ext uri="{BB962C8B-B14F-4D97-AF65-F5344CB8AC3E}">
        <p14:creationId xmlns:p14="http://schemas.microsoft.com/office/powerpoint/2010/main" val="18577732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EAFAF35-D041-81CC-EF49-987446D90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Ukázka teorie – detekce</a:t>
            </a:r>
            <a:r>
              <a:rPr lang="en-US" dirty="0"/>
              <a:t> </a:t>
            </a:r>
            <a:r>
              <a:rPr lang="en-US" dirty="0" err="1"/>
              <a:t>framu</a:t>
            </a:r>
            <a:endParaRPr lang="cs-CZ" dirty="0"/>
          </a:p>
        </p:txBody>
      </p:sp>
      <p:pic>
        <p:nvPicPr>
          <p:cNvPr id="11" name="Zástupný obsah 10" descr="Obsah obrázku text, Písmo, řada/pruh, snímek obrazovky&#10;&#10;Popis byl vytvořen automaticky">
            <a:extLst>
              <a:ext uri="{FF2B5EF4-FFF2-40B4-BE49-F238E27FC236}">
                <a16:creationId xmlns:a16="http://schemas.microsoft.com/office/drawing/2014/main" id="{910FBF52-C6B5-E0EA-DE4B-B20F4A66AA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110" y="2213719"/>
            <a:ext cx="8667750" cy="2038134"/>
          </a:xfrm>
        </p:spPr>
      </p:pic>
      <p:sp>
        <p:nvSpPr>
          <p:cNvPr id="12" name="Zástupný obsah 2">
            <a:extLst>
              <a:ext uri="{FF2B5EF4-FFF2-40B4-BE49-F238E27FC236}">
                <a16:creationId xmlns:a16="http://schemas.microsoft.com/office/drawing/2014/main" id="{1AB07B2A-6C9F-04FC-0D13-DF623C947255}"/>
              </a:ext>
            </a:extLst>
          </p:cNvPr>
          <p:cNvSpPr txBox="1">
            <a:spLocks/>
          </p:cNvSpPr>
          <p:nvPr/>
        </p:nvSpPr>
        <p:spPr>
          <a:xfrm>
            <a:off x="1097280" y="1845733"/>
            <a:ext cx="10058400" cy="481224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cs-CZ" dirty="0"/>
              <a:t>Detekce </a:t>
            </a:r>
            <a:r>
              <a:rPr lang="cs-CZ" dirty="0" err="1"/>
              <a:t>framu</a:t>
            </a:r>
            <a:r>
              <a:rPr lang="cs-CZ" dirty="0"/>
              <a:t> za přítomnosti frekvenčního offsetu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en-US" dirty="0"/>
              <a:t>802.11p </a:t>
            </a:r>
            <a:r>
              <a:rPr lang="en-US" dirty="0" err="1"/>
              <a:t>preambule</a:t>
            </a:r>
            <a:r>
              <a:rPr lang="cs-CZ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cs-CZ" dirty="0" err="1"/>
              <a:t>Crosskorelace</a:t>
            </a:r>
            <a:r>
              <a:rPr lang="cs-CZ" dirty="0"/>
              <a:t> s celou synchronizační sekvencí</a:t>
            </a:r>
            <a:r>
              <a:rPr lang="en-US" dirty="0"/>
              <a:t>: </a:t>
            </a:r>
            <a:endParaRPr lang="cs-CZ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cs-CZ" dirty="0" err="1"/>
              <a:t>Crosskorelace</a:t>
            </a:r>
            <a:r>
              <a:rPr lang="cs-CZ" dirty="0"/>
              <a:t> s jednou periodou:                                              , kde 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s-CZ" dirty="0"/>
              <a:t> Rozdíl odolnosti cca: 15 kHz a 150 kHz</a:t>
            </a:r>
            <a:endParaRPr lang="en-US" dirty="0"/>
          </a:p>
        </p:txBody>
      </p:sp>
      <p:pic>
        <p:nvPicPr>
          <p:cNvPr id="14" name="Obrázek 13" descr="Obsah obrázku Písmo, text, bílé, rukopis&#10;&#10;Popis byl vytvořen automaticky">
            <a:extLst>
              <a:ext uri="{FF2B5EF4-FFF2-40B4-BE49-F238E27FC236}">
                <a16:creationId xmlns:a16="http://schemas.microsoft.com/office/drawing/2014/main" id="{CE1C1366-DD78-D7AE-188E-109033DBEC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4460274"/>
            <a:ext cx="3289356" cy="559568"/>
          </a:xfrm>
          <a:prstGeom prst="rect">
            <a:avLst/>
          </a:prstGeom>
        </p:spPr>
      </p:pic>
      <p:pic>
        <p:nvPicPr>
          <p:cNvPr id="16" name="Obrázek 15" descr="Obsah obrázku Písmo, text, bílé, typografie&#10;&#10;Popis byl vytvořen automaticky">
            <a:extLst>
              <a:ext uri="{FF2B5EF4-FFF2-40B4-BE49-F238E27FC236}">
                <a16:creationId xmlns:a16="http://schemas.microsoft.com/office/drawing/2014/main" id="{028CBC88-7417-60F8-93FE-5A3129AE18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515" y="5061594"/>
            <a:ext cx="2574904" cy="596446"/>
          </a:xfrm>
          <a:prstGeom prst="rect">
            <a:avLst/>
          </a:prstGeom>
        </p:spPr>
      </p:pic>
      <p:pic>
        <p:nvPicPr>
          <p:cNvPr id="18" name="Obrázek 17" descr="Obsah obrázku Písmo, text, bílé, rukopis&#10;&#10;Popis byl vytvořen automaticky">
            <a:extLst>
              <a:ext uri="{FF2B5EF4-FFF2-40B4-BE49-F238E27FC236}">
                <a16:creationId xmlns:a16="http://schemas.microsoft.com/office/drawing/2014/main" id="{592CC9CE-97D8-ADD1-39EA-95669B15E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149" y="5049312"/>
            <a:ext cx="3327531" cy="5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6397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C2E7B3-98A3-2E6E-986A-1CA21F8DE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Blokové schéma práce (</a:t>
            </a:r>
            <a:r>
              <a:rPr lang="en-US" dirty="0" err="1"/>
              <a:t>blok</a:t>
            </a:r>
            <a:r>
              <a:rPr lang="en-US" dirty="0"/>
              <a:t> </a:t>
            </a:r>
            <a:r>
              <a:rPr lang="cs-CZ" dirty="0"/>
              <a:t>IP_802_11p)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C6FA680-3FC0-B725-B9BD-657FB6970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Vlastních 21 VHDL bloků, 6 </a:t>
            </a:r>
            <a:r>
              <a:rPr lang="cs-CZ" dirty="0" err="1"/>
              <a:t>Vivado</a:t>
            </a:r>
            <a:r>
              <a:rPr lang="cs-CZ" dirty="0"/>
              <a:t> IP bloků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en-US" dirty="0"/>
              <a:t>P</a:t>
            </a:r>
            <a:r>
              <a:rPr lang="cs-CZ" dirty="0" err="1"/>
              <a:t>říjem</a:t>
            </a:r>
            <a:r>
              <a:rPr lang="cs-CZ" dirty="0"/>
              <a:t> 802.11p PHY </a:t>
            </a:r>
            <a:r>
              <a:rPr lang="en-US" dirty="0" err="1"/>
              <a:t>fram</a:t>
            </a:r>
            <a:r>
              <a:rPr lang="cs-CZ" dirty="0"/>
              <a:t>ů (povinné modulace a kódové rychlosti)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Ukládání dat do 4 KB BRAM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Python GUI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AXI4: konfigurace bloku a čtení dat z BRAM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 err="1"/>
              <a:t>Libiio</a:t>
            </a:r>
            <a:r>
              <a:rPr lang="cs-CZ" dirty="0"/>
              <a:t>: jednoduché vysílání</a:t>
            </a:r>
          </a:p>
        </p:txBody>
      </p:sp>
      <p:pic>
        <p:nvPicPr>
          <p:cNvPr id="5" name="Obrázek 4" descr="Obsah obrázku snímek obrazovky, řada/pruh, diagram&#10;&#10;Popis byl vytvořen automaticky">
            <a:extLst>
              <a:ext uri="{FF2B5EF4-FFF2-40B4-BE49-F238E27FC236}">
                <a16:creationId xmlns:a16="http://schemas.microsoft.com/office/drawing/2014/main" id="{3826075E-C761-FA8A-5298-F31644F11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0013"/>
            <a:ext cx="12192000" cy="238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872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7B5A549-C6F1-778D-7366-BC4F83FA1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Úvod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40E2A10-2D6B-03E1-FC85-F20216248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cs-CZ" dirty="0" err="1"/>
              <a:t>Realtime</a:t>
            </a:r>
            <a:r>
              <a:rPr lang="cs-CZ" dirty="0"/>
              <a:t> přijímač IEEE 802.11p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Možnost postupného rozšiřování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IEEE 802.11p V2X standard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5.9 GHz, ad-hoc architektura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Vyžaduje rychlé potvrzování přijetí </a:t>
            </a:r>
            <a:r>
              <a:rPr lang="cs-CZ" dirty="0" err="1"/>
              <a:t>framů</a:t>
            </a:r>
            <a:r>
              <a:rPr lang="cs-CZ" dirty="0"/>
              <a:t> (16 nebo 32 </a:t>
            </a:r>
            <a:r>
              <a:rPr lang="el-G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μ</a:t>
            </a:r>
            <a:r>
              <a:rPr lang="cs-CZ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s</a:t>
            </a:r>
            <a:r>
              <a:rPr lang="cs-CZ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FPGA přístup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GUI</a:t>
            </a:r>
            <a:r>
              <a:rPr lang="cs-CZ" dirty="0"/>
              <a:t> ovládání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 Společný projekt s firmou Hermann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803550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EAFAF35-D041-81CC-EF49-987446D90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Ukázka teorie – detekce</a:t>
            </a:r>
            <a:r>
              <a:rPr lang="en-US" dirty="0"/>
              <a:t> </a:t>
            </a:r>
            <a:r>
              <a:rPr lang="en-US" dirty="0" err="1"/>
              <a:t>framu</a:t>
            </a:r>
            <a:endParaRPr lang="cs-CZ" dirty="0"/>
          </a:p>
        </p:txBody>
      </p:sp>
      <p:pic>
        <p:nvPicPr>
          <p:cNvPr id="11" name="Zástupný obsah 10" descr="Obsah obrázku text, Písmo, řada/pruh, snímek obrazovky&#10;&#10;Popis byl vytvořen automaticky">
            <a:extLst>
              <a:ext uri="{FF2B5EF4-FFF2-40B4-BE49-F238E27FC236}">
                <a16:creationId xmlns:a16="http://schemas.microsoft.com/office/drawing/2014/main" id="{910FBF52-C6B5-E0EA-DE4B-B20F4A66AA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110" y="2213719"/>
            <a:ext cx="8667750" cy="2038134"/>
          </a:xfrm>
        </p:spPr>
      </p:pic>
      <p:sp>
        <p:nvSpPr>
          <p:cNvPr id="12" name="Zástupný obsah 2">
            <a:extLst>
              <a:ext uri="{FF2B5EF4-FFF2-40B4-BE49-F238E27FC236}">
                <a16:creationId xmlns:a16="http://schemas.microsoft.com/office/drawing/2014/main" id="{1AB07B2A-6C9F-04FC-0D13-DF623C947255}"/>
              </a:ext>
            </a:extLst>
          </p:cNvPr>
          <p:cNvSpPr txBox="1">
            <a:spLocks/>
          </p:cNvSpPr>
          <p:nvPr/>
        </p:nvSpPr>
        <p:spPr>
          <a:xfrm>
            <a:off x="1097280" y="1845733"/>
            <a:ext cx="10058400" cy="481224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cs-CZ" dirty="0"/>
              <a:t>Detekce </a:t>
            </a:r>
            <a:r>
              <a:rPr lang="cs-CZ" dirty="0" err="1"/>
              <a:t>framu</a:t>
            </a:r>
            <a:r>
              <a:rPr lang="cs-CZ" dirty="0"/>
              <a:t> za přítomnosti frekvenčního offsetu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en-US" dirty="0"/>
              <a:t>802.11p </a:t>
            </a:r>
            <a:r>
              <a:rPr lang="en-US" dirty="0" err="1"/>
              <a:t>preambule</a:t>
            </a:r>
            <a:r>
              <a:rPr lang="cs-CZ" dirty="0"/>
              <a:t>: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cs-CZ" dirty="0" err="1"/>
              <a:t>Crosskorelace</a:t>
            </a:r>
            <a:r>
              <a:rPr lang="cs-CZ" dirty="0"/>
              <a:t> s celou synchronizační sekvencí</a:t>
            </a:r>
            <a:r>
              <a:rPr lang="en-US" dirty="0"/>
              <a:t>: </a:t>
            </a:r>
            <a:endParaRPr lang="cs-CZ" dirty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cs-CZ" dirty="0" err="1"/>
              <a:t>Crosskorelace</a:t>
            </a:r>
            <a:r>
              <a:rPr lang="cs-CZ" dirty="0"/>
              <a:t> s jednou periodou:                                              , kde  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cs-CZ" dirty="0"/>
              <a:t> Rozdíl odolnosti cca: 15 kHz a 150 kHz</a:t>
            </a:r>
            <a:endParaRPr lang="en-US" dirty="0"/>
          </a:p>
        </p:txBody>
      </p:sp>
      <p:pic>
        <p:nvPicPr>
          <p:cNvPr id="14" name="Obrázek 13" descr="Obsah obrázku Písmo, text, bílé, rukopis&#10;&#10;Popis byl vytvořen automaticky">
            <a:extLst>
              <a:ext uri="{FF2B5EF4-FFF2-40B4-BE49-F238E27FC236}">
                <a16:creationId xmlns:a16="http://schemas.microsoft.com/office/drawing/2014/main" id="{CE1C1366-DD78-D7AE-188E-109033DBEC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6480" y="4460274"/>
            <a:ext cx="3289356" cy="559568"/>
          </a:xfrm>
          <a:prstGeom prst="rect">
            <a:avLst/>
          </a:prstGeom>
        </p:spPr>
      </p:pic>
      <p:pic>
        <p:nvPicPr>
          <p:cNvPr id="16" name="Obrázek 15" descr="Obsah obrázku Písmo, text, bílé, typografie&#10;&#10;Popis byl vytvořen automaticky">
            <a:extLst>
              <a:ext uri="{FF2B5EF4-FFF2-40B4-BE49-F238E27FC236}">
                <a16:creationId xmlns:a16="http://schemas.microsoft.com/office/drawing/2014/main" id="{028CBC88-7417-60F8-93FE-5A3129AE18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515" y="5061594"/>
            <a:ext cx="2574904" cy="596446"/>
          </a:xfrm>
          <a:prstGeom prst="rect">
            <a:avLst/>
          </a:prstGeom>
        </p:spPr>
      </p:pic>
      <p:pic>
        <p:nvPicPr>
          <p:cNvPr id="18" name="Obrázek 17" descr="Obsah obrázku Písmo, text, bílé, rukopis&#10;&#10;Popis byl vytvořen automaticky">
            <a:extLst>
              <a:ext uri="{FF2B5EF4-FFF2-40B4-BE49-F238E27FC236}">
                <a16:creationId xmlns:a16="http://schemas.microsoft.com/office/drawing/2014/main" id="{592CC9CE-97D8-ADD1-39EA-95669B15E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8149" y="5049312"/>
            <a:ext cx="3327531" cy="5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1686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EAFAF35-D041-81CC-EF49-987446D90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Ukázka teorie – detekce</a:t>
            </a:r>
            <a:r>
              <a:rPr lang="en-US" dirty="0"/>
              <a:t> </a:t>
            </a:r>
            <a:r>
              <a:rPr lang="en-US" dirty="0" err="1"/>
              <a:t>framu</a:t>
            </a:r>
            <a:endParaRPr lang="cs-CZ" dirty="0"/>
          </a:p>
        </p:txBody>
      </p:sp>
      <p:pic>
        <p:nvPicPr>
          <p:cNvPr id="5" name="Zástupný obsah 4" descr="Obsah obrázku text, Vykreslený graf, snímek obrazovky, diagram&#10;&#10;Popis byl vytvořen automaticky">
            <a:extLst>
              <a:ext uri="{FF2B5EF4-FFF2-40B4-BE49-F238E27FC236}">
                <a16:creationId xmlns:a16="http://schemas.microsoft.com/office/drawing/2014/main" id="{5DAC18F8-3D89-C140-46CD-44B52892FE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286000"/>
            <a:ext cx="6096000" cy="4572000"/>
          </a:xfrm>
        </p:spPr>
      </p:pic>
      <p:pic>
        <p:nvPicPr>
          <p:cNvPr id="7" name="Obrázek 6" descr="Obsah obrázku text, Vykreslený graf, diagram, snímek obrazovky&#10;&#10;Popis byl vytvořen automaticky">
            <a:extLst>
              <a:ext uri="{FF2B5EF4-FFF2-40B4-BE49-F238E27FC236}">
                <a16:creationId xmlns:a16="http://schemas.microsoft.com/office/drawing/2014/main" id="{019968A3-DC4B-55D2-DAE6-F55D5B88BB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86001"/>
            <a:ext cx="6096000" cy="4572000"/>
          </a:xfrm>
          <a:prstGeom prst="rect">
            <a:avLst/>
          </a:prstGeom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EBDFAF1-4C65-185F-7920-0FF966D7810C}"/>
              </a:ext>
            </a:extLst>
          </p:cNvPr>
          <p:cNvSpPr txBox="1">
            <a:spLocks/>
          </p:cNvSpPr>
          <p:nvPr/>
        </p:nvSpPr>
        <p:spPr>
          <a:xfrm>
            <a:off x="771525" y="1845734"/>
            <a:ext cx="4810125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Nulový frekvenční offset</a:t>
            </a:r>
          </a:p>
        </p:txBody>
      </p:sp>
      <p:sp>
        <p:nvSpPr>
          <p:cNvPr id="4" name="Zástupný obsah 2">
            <a:extLst>
              <a:ext uri="{FF2B5EF4-FFF2-40B4-BE49-F238E27FC236}">
                <a16:creationId xmlns:a16="http://schemas.microsoft.com/office/drawing/2014/main" id="{93901389-1C6D-DB47-AA90-1BF115C92081}"/>
              </a:ext>
            </a:extLst>
          </p:cNvPr>
          <p:cNvSpPr txBox="1">
            <a:spLocks/>
          </p:cNvSpPr>
          <p:nvPr/>
        </p:nvSpPr>
        <p:spPr>
          <a:xfrm>
            <a:off x="6867525" y="1843618"/>
            <a:ext cx="4810125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50 kHz frekvenční offset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63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69E1BE2-A11B-C373-3D7B-77276B7F8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</a:t>
            </a:r>
            <a:r>
              <a:rPr lang="cs-CZ" dirty="0" err="1"/>
              <a:t>ázka</a:t>
            </a:r>
            <a:r>
              <a:rPr lang="cs-CZ" dirty="0"/>
              <a:t> implementace - </a:t>
            </a:r>
            <a:r>
              <a:rPr lang="cs-CZ" dirty="0" err="1"/>
              <a:t>descrambler</a:t>
            </a:r>
            <a:endParaRPr lang="cs-CZ" dirty="0"/>
          </a:p>
        </p:txBody>
      </p:sp>
      <p:pic>
        <p:nvPicPr>
          <p:cNvPr id="7" name="Zástupný obsah 6" descr="Obsah obrázku řada/pruh, diagram, snímek obrazovky, Písmo&#10;&#10;Popis byl vytvořen automaticky">
            <a:extLst>
              <a:ext uri="{FF2B5EF4-FFF2-40B4-BE49-F238E27FC236}">
                <a16:creationId xmlns:a16="http://schemas.microsoft.com/office/drawing/2014/main" id="{10DE8A17-2B6F-638C-EEA6-0200F99B4A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3170" y="2515162"/>
            <a:ext cx="9425659" cy="2890230"/>
          </a:xfrm>
        </p:spPr>
      </p:pic>
    </p:spTree>
    <p:extLst>
      <p:ext uri="{BB962C8B-B14F-4D97-AF65-F5344CB8AC3E}">
        <p14:creationId xmlns:p14="http://schemas.microsoft.com/office/powerpoint/2010/main" val="19690027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C2E7B3-98A3-2E6E-986A-1CA21F8DE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Blokové schéma práce (</a:t>
            </a:r>
            <a:r>
              <a:rPr lang="en-US" dirty="0" err="1"/>
              <a:t>blok</a:t>
            </a:r>
            <a:r>
              <a:rPr lang="en-US" dirty="0"/>
              <a:t> </a:t>
            </a:r>
            <a:r>
              <a:rPr lang="cs-CZ" dirty="0"/>
              <a:t>IP_802_11p)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C6FA680-3FC0-B725-B9BD-657FB6970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Vlastních 21 VHDL bloků, 6 </a:t>
            </a:r>
            <a:r>
              <a:rPr lang="cs-CZ" dirty="0" err="1"/>
              <a:t>Vivado</a:t>
            </a:r>
            <a:r>
              <a:rPr lang="cs-CZ" dirty="0"/>
              <a:t> IP bloků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en-US" dirty="0"/>
              <a:t>P</a:t>
            </a:r>
            <a:r>
              <a:rPr lang="cs-CZ" dirty="0" err="1"/>
              <a:t>říjem</a:t>
            </a:r>
            <a:r>
              <a:rPr lang="cs-CZ" dirty="0"/>
              <a:t> 802.11p PHY </a:t>
            </a:r>
            <a:r>
              <a:rPr lang="en-US" dirty="0" err="1"/>
              <a:t>fram</a:t>
            </a:r>
            <a:r>
              <a:rPr lang="cs-CZ" dirty="0"/>
              <a:t>ů (povinné modulace a kódové rychlosti)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Ukládání dat do 4 KB BRAM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Python GUI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AXI4: konfigurace bloku a čtení dat z BRAM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 err="1"/>
              <a:t>Libiio</a:t>
            </a:r>
            <a:r>
              <a:rPr lang="cs-CZ" dirty="0"/>
              <a:t>: jednoduché vysílání</a:t>
            </a:r>
          </a:p>
        </p:txBody>
      </p:sp>
      <p:pic>
        <p:nvPicPr>
          <p:cNvPr id="5" name="Obrázek 4" descr="Obsah obrázku snímek obrazovky, řada/pruh, diagram&#10;&#10;Popis byl vytvořen automaticky">
            <a:extLst>
              <a:ext uri="{FF2B5EF4-FFF2-40B4-BE49-F238E27FC236}">
                <a16:creationId xmlns:a16="http://schemas.microsoft.com/office/drawing/2014/main" id="{3826075E-C761-FA8A-5298-F31644F11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0013"/>
            <a:ext cx="12192000" cy="238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324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69E1BE2-A11B-C373-3D7B-77276B7F8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Uk</a:t>
            </a:r>
            <a:r>
              <a:rPr lang="cs-CZ" dirty="0" err="1"/>
              <a:t>ázka</a:t>
            </a:r>
            <a:r>
              <a:rPr lang="cs-CZ" dirty="0"/>
              <a:t> implementace - </a:t>
            </a:r>
            <a:r>
              <a:rPr lang="cs-CZ" dirty="0" err="1"/>
              <a:t>descrambler</a:t>
            </a:r>
            <a:endParaRPr lang="cs-CZ" dirty="0"/>
          </a:p>
        </p:txBody>
      </p:sp>
      <p:pic>
        <p:nvPicPr>
          <p:cNvPr id="5" name="Zástupný obsah 4" descr="Obsah obrázku text, snímek obrazovky&#10;&#10;Popis byl vytvořen automaticky">
            <a:extLst>
              <a:ext uri="{FF2B5EF4-FFF2-40B4-BE49-F238E27FC236}">
                <a16:creationId xmlns:a16="http://schemas.microsoft.com/office/drawing/2014/main" id="{321EE8A1-7C5C-9E2D-7A6A-7D7691B18B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7200" y="1803854"/>
            <a:ext cx="8270240" cy="4510545"/>
          </a:xfrm>
        </p:spPr>
      </p:pic>
    </p:spTree>
    <p:extLst>
      <p:ext uri="{BB962C8B-B14F-4D97-AF65-F5344CB8AC3E}">
        <p14:creationId xmlns:p14="http://schemas.microsoft.com/office/powerpoint/2010/main" val="291395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11CD56-EF1C-486C-8AB4-514B68BFC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Možná pokračování</a:t>
            </a:r>
            <a:endParaRPr lang="en-US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303EA21-1988-4912-BE49-FAF74D07AB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Oprava chyb</a:t>
            </a:r>
            <a:r>
              <a:rPr lang="en-US" dirty="0"/>
              <a:t> a nep</a:t>
            </a:r>
            <a:r>
              <a:rPr lang="cs-CZ" dirty="0" err="1"/>
              <a:t>řesností</a:t>
            </a:r>
            <a:r>
              <a:rPr lang="cs-CZ" dirty="0"/>
              <a:t> (s</a:t>
            </a:r>
            <a:r>
              <a:rPr lang="en-US" dirty="0" err="1"/>
              <a:t>ynchronizace</a:t>
            </a:r>
            <a:r>
              <a:rPr lang="en-US" dirty="0"/>
              <a:t>, </a:t>
            </a:r>
            <a:r>
              <a:rPr lang="cs-CZ" dirty="0" err="1"/>
              <a:t>depuncturing</a:t>
            </a:r>
            <a:r>
              <a:rPr lang="cs-CZ" dirty="0"/>
              <a:t> , </a:t>
            </a:r>
            <a:r>
              <a:rPr lang="cs-CZ" dirty="0" err="1"/>
              <a:t>Viterbi</a:t>
            </a:r>
            <a:r>
              <a:rPr lang="cs-CZ" dirty="0"/>
              <a:t>, BRAM)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Implementace MAC vrstvy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Informování </a:t>
            </a:r>
            <a:r>
              <a:rPr lang="en-US" dirty="0"/>
              <a:t>Kuiper </a:t>
            </a:r>
            <a:r>
              <a:rPr lang="cs-CZ" dirty="0"/>
              <a:t>Linuxu o příjmu pomocí přerušení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Možná úprava PHY vrstvy pro podporu 802.11a a 802.11g (20 MHz pásmo)</a:t>
            </a:r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EC0910F4-5C34-6E1A-A4BD-085C25546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10A6-6C81-4C61-B631-5E6B1AF1582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407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78FBDB7-2044-673D-9663-FBAECC56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Otázka 1</a:t>
            </a:r>
            <a:endParaRPr lang="en-US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7339E51-4AFB-C3B8-3678-06877932E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2844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Jedním</a:t>
            </a:r>
            <a:r>
              <a:rPr lang="en-US" dirty="0"/>
              <a:t> ze </a:t>
            </a:r>
            <a:r>
              <a:rPr lang="en-US" dirty="0" err="1"/>
              <a:t>základních</a:t>
            </a:r>
            <a:r>
              <a:rPr lang="en-US" dirty="0"/>
              <a:t> </a:t>
            </a:r>
            <a:r>
              <a:rPr lang="en-US" dirty="0" err="1"/>
              <a:t>parametrů</a:t>
            </a:r>
            <a:r>
              <a:rPr lang="en-US" dirty="0"/>
              <a:t> </a:t>
            </a:r>
            <a:r>
              <a:rPr lang="en-US" dirty="0" err="1"/>
              <a:t>přijímače</a:t>
            </a:r>
            <a:r>
              <a:rPr lang="en-US" dirty="0"/>
              <a:t> je </a:t>
            </a:r>
            <a:r>
              <a:rPr lang="en-US" dirty="0" err="1"/>
              <a:t>jeho</a:t>
            </a:r>
            <a:r>
              <a:rPr lang="en-US" dirty="0"/>
              <a:t> </a:t>
            </a:r>
            <a:r>
              <a:rPr lang="en-US" dirty="0" err="1"/>
              <a:t>citlivost</a:t>
            </a:r>
            <a:r>
              <a:rPr lang="en-US" dirty="0"/>
              <a:t>. </a:t>
            </a:r>
            <a:r>
              <a:rPr lang="en-US" dirty="0" err="1"/>
              <a:t>Byla</a:t>
            </a:r>
            <a:r>
              <a:rPr lang="en-US" dirty="0"/>
              <a:t> </a:t>
            </a:r>
            <a:r>
              <a:rPr lang="en-US" dirty="0" err="1"/>
              <a:t>stanovena</a:t>
            </a:r>
            <a:r>
              <a:rPr lang="en-US" dirty="0"/>
              <a:t> </a:t>
            </a:r>
            <a:r>
              <a:rPr lang="en-US" dirty="0" err="1"/>
              <a:t>citlivost</a:t>
            </a:r>
            <a:r>
              <a:rPr lang="en-US" dirty="0"/>
              <a:t> </a:t>
            </a:r>
            <a:r>
              <a:rPr lang="cs-CZ" dirty="0"/>
              <a:t>realizované implementace? Pokud ano, je v souladu s očekáváním? Pokud ne, stručně popište, jak byste její hodnotu pro daný kódový poměr a modulaci </a:t>
            </a:r>
            <a:r>
              <a:rPr lang="cs-CZ" dirty="0" err="1"/>
              <a:t>subnosné</a:t>
            </a:r>
            <a:r>
              <a:rPr lang="cs-CZ" dirty="0"/>
              <a:t> frekvence stanovil</a:t>
            </a:r>
            <a:r>
              <a:rPr lang="en-US" dirty="0"/>
              <a:t>. </a:t>
            </a:r>
            <a:endParaRPr lang="cs-CZ" dirty="0"/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en-US" dirty="0" err="1"/>
              <a:t>Nebyla</a:t>
            </a:r>
            <a:r>
              <a:rPr lang="en-US" dirty="0"/>
              <a:t> </a:t>
            </a:r>
            <a:r>
              <a:rPr lang="en-US" dirty="0" err="1"/>
              <a:t>stanovena</a:t>
            </a:r>
            <a:endParaRPr lang="cs-CZ" dirty="0"/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en-US" dirty="0"/>
              <a:t>Viz </a:t>
            </a:r>
            <a:r>
              <a:rPr lang="en-US" dirty="0" err="1"/>
              <a:t>sekce</a:t>
            </a:r>
            <a:r>
              <a:rPr lang="en-US" dirty="0"/>
              <a:t> 4.4</a:t>
            </a:r>
            <a:r>
              <a:rPr lang="cs-CZ" dirty="0"/>
              <a:t>,</a:t>
            </a:r>
            <a:r>
              <a:rPr lang="en-US" dirty="0"/>
              <a:t> </a:t>
            </a:r>
            <a:r>
              <a:rPr lang="en-US" dirty="0" err="1"/>
              <a:t>synchronizace</a:t>
            </a:r>
            <a:r>
              <a:rPr lang="en-US" dirty="0"/>
              <a:t> </a:t>
            </a:r>
            <a:r>
              <a:rPr lang="en-US" dirty="0" err="1"/>
              <a:t>selh</a:t>
            </a:r>
            <a:r>
              <a:rPr lang="cs-CZ" dirty="0" err="1"/>
              <a:t>ává</a:t>
            </a:r>
            <a:r>
              <a:rPr lang="cs-CZ" dirty="0"/>
              <a:t> na</a:t>
            </a:r>
            <a:r>
              <a:rPr lang="en-US" dirty="0"/>
              <a:t> IQ </a:t>
            </a:r>
            <a:r>
              <a:rPr lang="en-US" dirty="0" err="1"/>
              <a:t>hodnot</a:t>
            </a:r>
            <a:r>
              <a:rPr lang="cs-CZ" dirty="0" err="1"/>
              <a:t>ách</a:t>
            </a:r>
            <a:r>
              <a:rPr lang="cs-CZ" dirty="0"/>
              <a:t> cca 30/2</a:t>
            </a:r>
            <a:r>
              <a:rPr lang="en-US" dirty="0"/>
              <a:t>^15</a:t>
            </a:r>
            <a:r>
              <a:rPr lang="cs-CZ" dirty="0"/>
              <a:t> (-61 </a:t>
            </a:r>
            <a:r>
              <a:rPr lang="cs-CZ" dirty="0" err="1"/>
              <a:t>dBFS</a:t>
            </a:r>
            <a:r>
              <a:rPr lang="cs-CZ" dirty="0"/>
              <a:t>, </a:t>
            </a:r>
            <a:r>
              <a:rPr lang="en-US" dirty="0"/>
              <a:t>-72</a:t>
            </a:r>
            <a:r>
              <a:rPr lang="cs-CZ" dirty="0"/>
              <a:t> </a:t>
            </a:r>
            <a:r>
              <a:rPr lang="cs-CZ" dirty="0" err="1"/>
              <a:t>dBm</a:t>
            </a:r>
            <a:r>
              <a:rPr lang="cs-CZ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Nutné vylepšení</a:t>
            </a:r>
            <a:r>
              <a:rPr lang="en-US" dirty="0"/>
              <a:t> v </a:t>
            </a:r>
            <a:r>
              <a:rPr lang="en-US" dirty="0" err="1"/>
              <a:t>budoucnu</a:t>
            </a:r>
            <a:endParaRPr lang="cs-CZ" dirty="0"/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Měření chybovosti </a:t>
            </a:r>
            <a:r>
              <a:rPr lang="en-US" dirty="0" err="1"/>
              <a:t>dek</a:t>
            </a:r>
            <a:r>
              <a:rPr lang="cs-CZ" dirty="0" err="1"/>
              <a:t>ódovaných</a:t>
            </a:r>
            <a:r>
              <a:rPr lang="cs-CZ" dirty="0"/>
              <a:t> dat: pomocí známého paketu a různých útlumů na vysílači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Možná implementace v Pythonu</a:t>
            </a:r>
            <a:r>
              <a:rPr lang="en-US" dirty="0"/>
              <a:t> (GUI)</a:t>
            </a:r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9FCB4F2D-C9DF-4225-6EE2-999D74FEB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10A6-6C81-4C61-B631-5E6B1AF1582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206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78FBDB7-2044-673D-9663-FBAECC56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Otázka 2</a:t>
            </a:r>
            <a:endParaRPr lang="en-US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7339E51-4AFB-C3B8-3678-06877932E7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2844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cs-CZ" dirty="0"/>
              <a:t>V úvodu kapitoly 4 je uvedeno, že důvodem realizace příjmu v PL je především striktní požadavek na rychlé vyslání potvrzení příjmu. Umožňuje vyvinutý </a:t>
            </a:r>
            <a:r>
              <a:rPr lang="cs-CZ" dirty="0" err="1"/>
              <a:t>TestBed</a:t>
            </a:r>
            <a:r>
              <a:rPr lang="cs-CZ" dirty="0"/>
              <a:t> vysílat tato potvrzení? V textu práce toto není zdokumentováno.</a:t>
            </a:r>
          </a:p>
          <a:p>
            <a:pPr marL="0" indent="0"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Neumožnuje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Potvrzování příjmů je řešeno v MAC vrstvě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cs-CZ" dirty="0" err="1"/>
              <a:t>TestBed</a:t>
            </a:r>
            <a:r>
              <a:rPr lang="cs-CZ" dirty="0"/>
              <a:t> je schopen přijmout poslední data cca 15 </a:t>
            </a:r>
            <a:r>
              <a:rPr lang="el-GR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μ</a:t>
            </a:r>
            <a:r>
              <a:rPr lang="en-US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s po </a:t>
            </a:r>
            <a:r>
              <a:rPr lang="en-US" b="0" i="0" dirty="0" err="1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skon</a:t>
            </a:r>
            <a:r>
              <a:rPr lang="cs-CZ" b="0" i="0" dirty="0" err="1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čení</a:t>
            </a:r>
            <a:r>
              <a:rPr lang="cs-CZ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 </a:t>
            </a:r>
            <a:r>
              <a:rPr lang="cs-CZ" b="0" i="0" dirty="0" err="1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framu</a:t>
            </a:r>
            <a:r>
              <a:rPr lang="cs-CZ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 (simulace)</a:t>
            </a:r>
            <a:endParaRPr lang="en-US" b="0" i="0" dirty="0">
              <a:solidFill>
                <a:srgbClr val="202124"/>
              </a:solidFill>
              <a:effectLst/>
              <a:highlight>
                <a:srgbClr val="FFFFFF"/>
              </a:highlight>
              <a:latin typeface="Google Sans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202124"/>
                </a:solidFill>
                <a:highlight>
                  <a:srgbClr val="FFFFFF"/>
                </a:highlight>
                <a:latin typeface="Google Sans"/>
              </a:rPr>
              <a:t> </a:t>
            </a:r>
            <a:r>
              <a:rPr lang="cs-CZ" dirty="0">
                <a:solidFill>
                  <a:srgbClr val="202124"/>
                </a:solidFill>
                <a:highlight>
                  <a:srgbClr val="FFFFFF"/>
                </a:highlight>
                <a:latin typeface="Google Sans"/>
              </a:rPr>
              <a:t>Možná implementace v budoucnu</a:t>
            </a:r>
            <a:endParaRPr lang="en-US" dirty="0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9FCB4F2D-C9DF-4225-6EE2-999D74FEB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10A6-6C81-4C61-B631-5E6B1AF1582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84030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A1DAB12-CA6B-419A-9518-69DB064A1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9760" y="1978243"/>
            <a:ext cx="10058400" cy="1450757"/>
          </a:xfrm>
        </p:spPr>
        <p:txBody>
          <a:bodyPr/>
          <a:lstStyle/>
          <a:p>
            <a:r>
              <a:rPr lang="cs-CZ" dirty="0"/>
              <a:t>Děkuji za pozornost</a:t>
            </a:r>
            <a:endParaRPr lang="en-US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F60F3D47-4F91-83E5-8EAC-688211860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6210A6-6C81-4C61-B631-5E6B1AF1582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064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5286C-107B-3F23-7302-DF061D133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pic>
        <p:nvPicPr>
          <p:cNvPr id="5" name="Content Placeholder 4" descr="A close-up of a circuit board&#10;&#10;Description automatically generated">
            <a:extLst>
              <a:ext uri="{FF2B5EF4-FFF2-40B4-BE49-F238E27FC236}">
                <a16:creationId xmlns:a16="http://schemas.microsoft.com/office/drawing/2014/main" id="{85FA8DF1-8D75-3A4B-FBA5-F09AE5C625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048" y="2303463"/>
            <a:ext cx="8715904" cy="4022725"/>
          </a:xfrm>
        </p:spPr>
      </p:pic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417B309-C5AB-B176-22BD-90245A532459}"/>
              </a:ext>
            </a:extLst>
          </p:cNvPr>
          <p:cNvSpPr txBox="1">
            <a:spLocks/>
          </p:cNvSpPr>
          <p:nvPr/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cs-CZ" dirty="0" err="1"/>
              <a:t>ZedBoard</a:t>
            </a:r>
            <a:r>
              <a:rPr lang="cs-CZ" dirty="0"/>
              <a:t> + ADRV9002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44126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3D3C0C-6AC2-3D68-289C-005C00180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4144862-6C5E-973E-9E26-FD742E8C7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ADRV9002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2x2 Transceiver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 err="1"/>
              <a:t>Frequency</a:t>
            </a:r>
            <a:r>
              <a:rPr lang="cs-CZ" dirty="0"/>
              <a:t> </a:t>
            </a:r>
            <a:r>
              <a:rPr lang="cs-CZ" dirty="0" err="1"/>
              <a:t>range</a:t>
            </a:r>
            <a:r>
              <a:rPr lang="cs-CZ" dirty="0"/>
              <a:t>: 30 MHz to 6 GHz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B</a:t>
            </a:r>
            <a:r>
              <a:rPr lang="en-US" dirty="0" err="1"/>
              <a:t>andwidth</a:t>
            </a:r>
            <a:r>
              <a:rPr lang="cs-CZ" dirty="0"/>
              <a:t>s: </a:t>
            </a:r>
            <a:r>
              <a:rPr lang="en-US" dirty="0"/>
              <a:t>12 kHz to 40 MHz</a:t>
            </a:r>
            <a:endParaRPr lang="cs-CZ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cs-CZ" dirty="0" err="1"/>
              <a:t>ZedBoard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</a:t>
            </a:r>
            <a:r>
              <a:rPr lang="cs-CZ" dirty="0" err="1"/>
              <a:t>evelopment</a:t>
            </a:r>
            <a:r>
              <a:rPr lang="cs-CZ" dirty="0"/>
              <a:t> </a:t>
            </a:r>
            <a:r>
              <a:rPr lang="cs-CZ" dirty="0" err="1"/>
              <a:t>board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SoC: </a:t>
            </a:r>
            <a:r>
              <a:rPr lang="cs-CZ" dirty="0" err="1"/>
              <a:t>Xilinx</a:t>
            </a:r>
            <a:r>
              <a:rPr lang="cs-CZ" dirty="0"/>
              <a:t> </a:t>
            </a:r>
            <a:r>
              <a:rPr lang="cs-CZ" dirty="0" err="1"/>
              <a:t>Zynq</a:t>
            </a:r>
            <a:r>
              <a:rPr lang="cs-CZ" dirty="0"/>
              <a:t>®-7000 </a:t>
            </a:r>
            <a:r>
              <a:rPr lang="en-US" dirty="0"/>
              <a:t>(</a:t>
            </a:r>
            <a:r>
              <a:rPr lang="cs-CZ" dirty="0"/>
              <a:t>XC7Z020-CLG484-1</a:t>
            </a:r>
            <a:r>
              <a:rPr lang="en-US" dirty="0"/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FPGA (</a:t>
            </a:r>
            <a:r>
              <a:rPr lang="cs-CZ" dirty="0"/>
              <a:t>85K </a:t>
            </a:r>
            <a:r>
              <a:rPr lang="cs-CZ" dirty="0" err="1"/>
              <a:t>Programmable</a:t>
            </a:r>
            <a:r>
              <a:rPr lang="cs-CZ" dirty="0"/>
              <a:t> </a:t>
            </a:r>
            <a:r>
              <a:rPr lang="cs-CZ" dirty="0" err="1"/>
              <a:t>Logic</a:t>
            </a:r>
            <a:r>
              <a:rPr lang="cs-CZ" dirty="0"/>
              <a:t> </a:t>
            </a:r>
            <a:r>
              <a:rPr lang="cs-CZ" dirty="0" err="1"/>
              <a:t>Cells</a:t>
            </a:r>
            <a:r>
              <a:rPr lang="en-US" dirty="0"/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D</a:t>
            </a:r>
            <a:r>
              <a:rPr lang="cs-CZ" dirty="0" err="1"/>
              <a:t>ual-core</a:t>
            </a:r>
            <a:r>
              <a:rPr lang="cs-CZ" dirty="0"/>
              <a:t> ARM Cortex-A9 </a:t>
            </a:r>
            <a:r>
              <a:rPr lang="cs-CZ" dirty="0" err="1"/>
              <a:t>based</a:t>
            </a:r>
            <a:r>
              <a:rPr lang="cs-CZ" dirty="0"/>
              <a:t> CPU</a:t>
            </a:r>
            <a:r>
              <a:rPr lang="en-US" dirty="0"/>
              <a:t> (667 MHz)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Many IOs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Analog Devi</a:t>
            </a:r>
            <a:r>
              <a:rPr lang="cs-CZ" dirty="0"/>
              <a:t>c</a:t>
            </a:r>
            <a:r>
              <a:rPr lang="en-US" dirty="0"/>
              <a:t>es: HDL, </a:t>
            </a:r>
            <a:r>
              <a:rPr lang="cs-CZ" dirty="0" err="1"/>
              <a:t>Kuiper</a:t>
            </a:r>
            <a:r>
              <a:rPr lang="en-US" dirty="0"/>
              <a:t> Linux</a:t>
            </a:r>
            <a:r>
              <a:rPr lang="cs-CZ" dirty="0"/>
              <a:t>, </a:t>
            </a:r>
            <a:r>
              <a:rPr lang="en-US" dirty="0"/>
              <a:t>L</a:t>
            </a:r>
            <a:r>
              <a:rPr lang="cs-CZ" dirty="0" err="1"/>
              <a:t>ibiio</a:t>
            </a:r>
            <a:endParaRPr lang="en-US" dirty="0"/>
          </a:p>
          <a:p>
            <a:pPr marL="201168" lvl="1" indent="0">
              <a:buNone/>
            </a:pP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437419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83D3C0C-6AC2-3D68-289C-005C00180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F4144862-6C5E-973E-9E26-FD742E8C71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ADRV9002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2x2 Transceiver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 err="1"/>
              <a:t>Frequency</a:t>
            </a:r>
            <a:r>
              <a:rPr lang="cs-CZ" dirty="0"/>
              <a:t> </a:t>
            </a:r>
            <a:r>
              <a:rPr lang="cs-CZ" dirty="0" err="1"/>
              <a:t>range</a:t>
            </a:r>
            <a:r>
              <a:rPr lang="cs-CZ" dirty="0"/>
              <a:t>: 30 MHz to 6 GHz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B</a:t>
            </a:r>
            <a:r>
              <a:rPr lang="en-US" dirty="0" err="1"/>
              <a:t>andwidth</a:t>
            </a:r>
            <a:r>
              <a:rPr lang="cs-CZ" dirty="0"/>
              <a:t>s: </a:t>
            </a:r>
            <a:r>
              <a:rPr lang="en-US" dirty="0"/>
              <a:t>12 kHz to 40 MHz</a:t>
            </a:r>
            <a:endParaRPr lang="cs-CZ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cs-CZ" dirty="0" err="1"/>
              <a:t>ZedBoard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D</a:t>
            </a:r>
            <a:r>
              <a:rPr lang="cs-CZ" dirty="0" err="1"/>
              <a:t>evelopment</a:t>
            </a:r>
            <a:r>
              <a:rPr lang="cs-CZ" dirty="0"/>
              <a:t> </a:t>
            </a:r>
            <a:r>
              <a:rPr lang="cs-CZ" dirty="0" err="1"/>
              <a:t>board</a:t>
            </a: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SoC: </a:t>
            </a:r>
            <a:r>
              <a:rPr lang="cs-CZ" dirty="0" err="1"/>
              <a:t>Xilinx</a:t>
            </a:r>
            <a:r>
              <a:rPr lang="cs-CZ" dirty="0"/>
              <a:t> </a:t>
            </a:r>
            <a:r>
              <a:rPr lang="cs-CZ" dirty="0" err="1"/>
              <a:t>Zynq</a:t>
            </a:r>
            <a:r>
              <a:rPr lang="cs-CZ" dirty="0"/>
              <a:t>®-7000 </a:t>
            </a:r>
            <a:r>
              <a:rPr lang="en-US" dirty="0"/>
              <a:t>(</a:t>
            </a:r>
            <a:r>
              <a:rPr lang="cs-CZ" dirty="0"/>
              <a:t>XC7Z020-CLG484-1</a:t>
            </a:r>
            <a:r>
              <a:rPr lang="en-US" dirty="0"/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FPGA (</a:t>
            </a:r>
            <a:r>
              <a:rPr lang="cs-CZ" dirty="0"/>
              <a:t>85K </a:t>
            </a:r>
            <a:r>
              <a:rPr lang="cs-CZ" dirty="0" err="1"/>
              <a:t>Programmable</a:t>
            </a:r>
            <a:r>
              <a:rPr lang="cs-CZ" dirty="0"/>
              <a:t> </a:t>
            </a:r>
            <a:r>
              <a:rPr lang="cs-CZ" dirty="0" err="1"/>
              <a:t>Logic</a:t>
            </a:r>
            <a:r>
              <a:rPr lang="cs-CZ" dirty="0"/>
              <a:t> </a:t>
            </a:r>
            <a:r>
              <a:rPr lang="cs-CZ" dirty="0" err="1"/>
              <a:t>Cells</a:t>
            </a:r>
            <a:r>
              <a:rPr lang="en-US" dirty="0"/>
              <a:t>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D</a:t>
            </a:r>
            <a:r>
              <a:rPr lang="cs-CZ" dirty="0" err="1"/>
              <a:t>ual-core</a:t>
            </a:r>
            <a:r>
              <a:rPr lang="cs-CZ" dirty="0"/>
              <a:t> ARM Cortex-A9 </a:t>
            </a:r>
            <a:r>
              <a:rPr lang="cs-CZ" dirty="0" err="1"/>
              <a:t>based</a:t>
            </a:r>
            <a:r>
              <a:rPr lang="cs-CZ" dirty="0"/>
              <a:t> CPU</a:t>
            </a:r>
            <a:r>
              <a:rPr lang="en-US" dirty="0"/>
              <a:t> (667 MHz)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Many IOs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Analog Devi</a:t>
            </a:r>
            <a:r>
              <a:rPr lang="cs-CZ" dirty="0"/>
              <a:t>c</a:t>
            </a:r>
            <a:r>
              <a:rPr lang="en-US" dirty="0"/>
              <a:t>es: HDL, </a:t>
            </a:r>
            <a:r>
              <a:rPr lang="cs-CZ" dirty="0" err="1"/>
              <a:t>Kuiper</a:t>
            </a:r>
            <a:r>
              <a:rPr lang="en-US" dirty="0"/>
              <a:t> Linux</a:t>
            </a:r>
            <a:r>
              <a:rPr lang="cs-CZ" dirty="0"/>
              <a:t>, </a:t>
            </a:r>
            <a:r>
              <a:rPr lang="en-US" dirty="0"/>
              <a:t>L</a:t>
            </a:r>
            <a:r>
              <a:rPr lang="cs-CZ" dirty="0" err="1"/>
              <a:t>ibiio</a:t>
            </a:r>
            <a:endParaRPr lang="en-US" dirty="0"/>
          </a:p>
          <a:p>
            <a:pPr marL="201168" lvl="1" indent="0">
              <a:buNone/>
            </a:pPr>
            <a:endParaRPr lang="cs-CZ" dirty="0"/>
          </a:p>
        </p:txBody>
      </p:sp>
      <p:pic>
        <p:nvPicPr>
          <p:cNvPr id="5" name="Obrázek 4" descr="Obsah obrázku text, diagram, Plán, mapa&#10;&#10;Popis byl vytvořen automaticky">
            <a:extLst>
              <a:ext uri="{FF2B5EF4-FFF2-40B4-BE49-F238E27FC236}">
                <a16:creationId xmlns:a16="http://schemas.microsoft.com/office/drawing/2014/main" id="{9B8B8C85-FB69-A17E-D567-0D7D3E0444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61845"/>
            <a:ext cx="6021977" cy="379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987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C2E7B3-98A3-2E6E-986A-1CA21F8DE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Celkové schéma FPGA 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C6FA680-3FC0-B725-B9BD-657FB6970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ADI HDL Reference Design</a:t>
            </a:r>
            <a:r>
              <a:rPr lang="en-US" dirty="0"/>
              <a:t> (pro ADRV9002 a </a:t>
            </a:r>
            <a:r>
              <a:rPr lang="en-US" dirty="0" err="1"/>
              <a:t>ZedBoard</a:t>
            </a:r>
            <a:r>
              <a:rPr lang="en-US" dirty="0"/>
              <a:t>)</a:t>
            </a:r>
            <a:endParaRPr lang="cs-CZ" dirty="0"/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Vlastní IP blok IP_802_11p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AXI4 Lite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Připojení IP_802_11p do adresového prostoru CPU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Ovládání IP_802_11p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Čtení dat z IP_802_11p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ADI HDL: axi_adrv9001</a:t>
            </a:r>
            <a:r>
              <a:rPr lang="en-US" dirty="0"/>
              <a:t> </a:t>
            </a:r>
            <a:r>
              <a:rPr lang="en-US" dirty="0" err="1"/>
              <a:t>blok</a:t>
            </a:r>
            <a:endParaRPr lang="cs-CZ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Přístup k IQ vzorkům z ADRV9002 (pro IP_802_11p)</a:t>
            </a:r>
          </a:p>
        </p:txBody>
      </p:sp>
    </p:spTree>
    <p:extLst>
      <p:ext uri="{BB962C8B-B14F-4D97-AF65-F5344CB8AC3E}">
        <p14:creationId xmlns:p14="http://schemas.microsoft.com/office/powerpoint/2010/main" val="4922613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5CD5720-5335-9EDC-56B9-14A1A8017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9" name="Zástupný obsah 8" descr="Obsah obrázku text, diagram, Paralelní, Plán&#10;&#10;Popis byl vytvořen automaticky">
            <a:extLst>
              <a:ext uri="{FF2B5EF4-FFF2-40B4-BE49-F238E27FC236}">
                <a16:creationId xmlns:a16="http://schemas.microsoft.com/office/drawing/2014/main" id="{65B614C3-30AB-0C00-A5E6-4918ABA8C7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4149"/>
            <a:ext cx="12192000" cy="6489701"/>
          </a:xfrm>
        </p:spPr>
      </p:pic>
    </p:spTree>
    <p:extLst>
      <p:ext uri="{BB962C8B-B14F-4D97-AF65-F5344CB8AC3E}">
        <p14:creationId xmlns:p14="http://schemas.microsoft.com/office/powerpoint/2010/main" val="14172423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27EB42D-1761-7D5F-0B19-F125601A5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cs-CZ"/>
          </a:p>
        </p:txBody>
      </p:sp>
      <p:pic>
        <p:nvPicPr>
          <p:cNvPr id="5" name="Zástupný obsah 4" descr="Obsah obrázku text, Paralelní, diagram, snímek obrazovky&#10;&#10;Popis byl vytvořen automaticky">
            <a:extLst>
              <a:ext uri="{FF2B5EF4-FFF2-40B4-BE49-F238E27FC236}">
                <a16:creationId xmlns:a16="http://schemas.microsoft.com/office/drawing/2014/main" id="{8B7E84AB-8958-001C-E328-0973E9D1EB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6603"/>
            <a:ext cx="12192000" cy="6453088"/>
          </a:xfrm>
        </p:spPr>
      </p:pic>
    </p:spTree>
    <p:extLst>
      <p:ext uri="{BB962C8B-B14F-4D97-AF65-F5344CB8AC3E}">
        <p14:creationId xmlns:p14="http://schemas.microsoft.com/office/powerpoint/2010/main" val="42587754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FC2E7B3-98A3-2E6E-986A-1CA21F8DE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Blokové schéma práce (</a:t>
            </a:r>
            <a:r>
              <a:rPr lang="en-US" dirty="0" err="1"/>
              <a:t>blok</a:t>
            </a:r>
            <a:r>
              <a:rPr lang="en-US" dirty="0"/>
              <a:t> </a:t>
            </a:r>
            <a:r>
              <a:rPr lang="cs-CZ" dirty="0"/>
              <a:t>IP_802_11p)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C6FA680-3FC0-B725-B9BD-657FB6970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Vlastních 21 VHDL bloků, 6 </a:t>
            </a:r>
            <a:r>
              <a:rPr lang="cs-CZ" dirty="0" err="1"/>
              <a:t>Vivado</a:t>
            </a:r>
            <a:r>
              <a:rPr lang="cs-CZ" dirty="0"/>
              <a:t> IP bloků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</a:t>
            </a:r>
            <a:r>
              <a:rPr lang="en-US" dirty="0"/>
              <a:t>P</a:t>
            </a:r>
            <a:r>
              <a:rPr lang="cs-CZ" dirty="0" err="1"/>
              <a:t>říjem</a:t>
            </a:r>
            <a:r>
              <a:rPr lang="cs-CZ" dirty="0"/>
              <a:t> 802.11p PHY </a:t>
            </a:r>
            <a:r>
              <a:rPr lang="en-US" dirty="0" err="1"/>
              <a:t>fram</a:t>
            </a:r>
            <a:r>
              <a:rPr lang="cs-CZ" dirty="0"/>
              <a:t>ů (povinné modulace a kódové rychlosti)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Ukládání dat do 4 KB BRAM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cs-CZ" dirty="0"/>
              <a:t> Python GUI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/>
              <a:t>AXI4: konfigurace bloku a čtení dat z BRAM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cs-CZ" dirty="0" err="1"/>
              <a:t>Libiio</a:t>
            </a:r>
            <a:r>
              <a:rPr lang="cs-CZ" dirty="0"/>
              <a:t>: jednoduché vysílání</a:t>
            </a:r>
          </a:p>
        </p:txBody>
      </p:sp>
      <p:pic>
        <p:nvPicPr>
          <p:cNvPr id="5" name="Obrázek 4" descr="Obsah obrázku snímek obrazovky, řada/pruh, diagram&#10;&#10;Popis byl vytvořen automaticky">
            <a:extLst>
              <a:ext uri="{FF2B5EF4-FFF2-40B4-BE49-F238E27FC236}">
                <a16:creationId xmlns:a16="http://schemas.microsoft.com/office/drawing/2014/main" id="{3826075E-C761-FA8A-5298-F31644F11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70013"/>
            <a:ext cx="12192000" cy="2387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32764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687</TotalTime>
  <Words>774</Words>
  <Application>Microsoft Office PowerPoint</Application>
  <PresentationFormat>Širokoúhlá obrazovka</PresentationFormat>
  <Paragraphs>123</Paragraphs>
  <Slides>28</Slides>
  <Notes>1</Notes>
  <HiddenSlides>0</HiddenSlides>
  <MMClips>0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28</vt:i4>
      </vt:variant>
    </vt:vector>
  </HeadingPairs>
  <TitlesOfParts>
    <vt:vector size="34" baseType="lpstr">
      <vt:lpstr>Aptos</vt:lpstr>
      <vt:lpstr>Arial</vt:lpstr>
      <vt:lpstr>Calibri</vt:lpstr>
      <vt:lpstr>Calibri Light</vt:lpstr>
      <vt:lpstr>Google Sans</vt:lpstr>
      <vt:lpstr>Retrospect</vt:lpstr>
      <vt:lpstr>Laboratorní TestBed fyzické vrstvy V2X komunikačního systému v pásmu 5.9GHz </vt:lpstr>
      <vt:lpstr>Úvod</vt:lpstr>
      <vt:lpstr>Hardware</vt:lpstr>
      <vt:lpstr>Hardware</vt:lpstr>
      <vt:lpstr>Hardware</vt:lpstr>
      <vt:lpstr>Celkové schéma FPGA </vt:lpstr>
      <vt:lpstr>Prezentace aplikace PowerPoint</vt:lpstr>
      <vt:lpstr>Prezentace aplikace PowerPoint</vt:lpstr>
      <vt:lpstr>Blokové schéma práce (blok IP_802_11p)</vt:lpstr>
      <vt:lpstr>Prezentace aplikace PowerPoint</vt:lpstr>
      <vt:lpstr>Prezentace aplikace PowerPoint</vt:lpstr>
      <vt:lpstr>Prezentace aplikace PowerPoint</vt:lpstr>
      <vt:lpstr>Ukázka</vt:lpstr>
      <vt:lpstr>Ukázka – GUI vysílač</vt:lpstr>
      <vt:lpstr>Ukázka</vt:lpstr>
      <vt:lpstr>Ukázka – GUI přijímač</vt:lpstr>
      <vt:lpstr>Ukázka – GUI přijímač</vt:lpstr>
      <vt:lpstr>Ukázka teorie – detekce framu</vt:lpstr>
      <vt:lpstr>Blokové schéma práce (blok IP_802_11p)</vt:lpstr>
      <vt:lpstr>Ukázka teorie – detekce framu</vt:lpstr>
      <vt:lpstr>Ukázka teorie – detekce framu</vt:lpstr>
      <vt:lpstr>Ukázka implementace - descrambler</vt:lpstr>
      <vt:lpstr>Blokové schéma práce (blok IP_802_11p)</vt:lpstr>
      <vt:lpstr>Ukázka implementace - descrambler</vt:lpstr>
      <vt:lpstr>Možná pokračování</vt:lpstr>
      <vt:lpstr>Otázka 1</vt:lpstr>
      <vt:lpstr>Otázka 2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Kimmer, Michael</dc:creator>
  <cp:lastModifiedBy>Kimmer, Michael</cp:lastModifiedBy>
  <cp:revision>27</cp:revision>
  <dcterms:created xsi:type="dcterms:W3CDTF">2024-06-12T10:41:50Z</dcterms:created>
  <dcterms:modified xsi:type="dcterms:W3CDTF">2024-06-13T08:16:26Z</dcterms:modified>
</cp:coreProperties>
</file>

<file path=docProps/thumbnail.jpeg>
</file>